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61" r:id="rId6"/>
    <p:sldId id="263" r:id="rId7"/>
    <p:sldId id="268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2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Rock </a:t>
            </a: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River Valley Chapter</a:t>
            </a:r>
            <a:r>
              <a:rPr 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>
              <a:lnSpc>
                <a:spcPct val="115000"/>
              </a:lnSpc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Jamal Shafii</a:t>
            </a:r>
            <a:endParaRPr lang="en-US" sz="4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UTC Aerospace Systems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Rockford, IL, USA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Jamal.shafii@utas.utc.com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360627"/>
            <a:ext cx="5486400" cy="636423"/>
          </a:xfrm>
        </p:spPr>
        <p:txBody>
          <a:bodyPr>
            <a:noAutofit/>
          </a:bodyPr>
          <a:lstStyle/>
          <a:p>
            <a:r>
              <a:rPr lang="en-US" sz="4000" dirty="0"/>
              <a:t>Chapter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1997075"/>
            <a:ext cx="5486400" cy="4175125"/>
          </a:xfrm>
        </p:spPr>
        <p:txBody>
          <a:bodyPr>
            <a:normAutofit fontScale="85000" lnSpcReduction="1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Serving North Central Illinois and extreme South Central Wisconsin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Founded </a:t>
            </a:r>
            <a:r>
              <a:rPr lang="en-US" sz="3200" dirty="0">
                <a:solidFill>
                  <a:prstClr val="black"/>
                </a:solidFill>
              </a:rPr>
              <a:t>in June 2007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20 EMC Chapter members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Holding EMC meetings in conjunction with Section meeting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Awarded the most improved </a:t>
            </a:r>
            <a:r>
              <a:rPr lang="en-US" sz="3200" dirty="0" smtClean="0">
                <a:solidFill>
                  <a:prstClr val="black"/>
                </a:solidFill>
              </a:rPr>
              <a:t>chapter </a:t>
            </a:r>
            <a:r>
              <a:rPr lang="en-US" sz="3200" dirty="0">
                <a:solidFill>
                  <a:prstClr val="black"/>
                </a:solidFill>
              </a:rPr>
              <a:t>award in </a:t>
            </a:r>
            <a:r>
              <a:rPr lang="en-US" sz="3200" dirty="0" smtClean="0">
                <a:solidFill>
                  <a:prstClr val="black"/>
                </a:solidFill>
              </a:rPr>
              <a:t>2011 and 2014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85512"/>
              </p:ext>
            </p:extLst>
          </p:nvPr>
        </p:nvGraphicFramePr>
        <p:xfrm>
          <a:off x="6045356" y="2735886"/>
          <a:ext cx="1994041" cy="146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5068007" imgH="2857899" progId="">
                  <p:embed/>
                </p:oleObj>
              </mc:Choice>
              <mc:Fallback>
                <p:oleObj name="Photo Editor Photo" r:id="rId3" imgW="5068007" imgH="2857899" progId="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356" y="2735886"/>
                        <a:ext cx="1994041" cy="146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972" y="1296620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/>
              <a:t>Meetings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863358"/>
            <a:ext cx="5486400" cy="430884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dirty="0" smtClean="0"/>
              <a:t>March 26, 2015</a:t>
            </a:r>
          </a:p>
          <a:p>
            <a:pPr lvl="1">
              <a:defRPr/>
            </a:pPr>
            <a:r>
              <a:rPr lang="en-US" sz="2600" dirty="0" smtClean="0"/>
              <a:t>‒ Speaker</a:t>
            </a:r>
            <a:r>
              <a:rPr lang="en-US" sz="2600" dirty="0"/>
              <a:t>: Derek </a:t>
            </a:r>
            <a:r>
              <a:rPr lang="en-US" sz="2600" dirty="0" smtClean="0"/>
              <a:t>Walton</a:t>
            </a:r>
          </a:p>
          <a:p>
            <a:pPr lvl="2">
              <a:defRPr/>
            </a:pPr>
            <a:r>
              <a:rPr lang="en-US" sz="1900" dirty="0"/>
              <a:t>founder </a:t>
            </a:r>
            <a:r>
              <a:rPr lang="en-US" sz="1900" dirty="0"/>
              <a:t>and owner of L F Research, an EMC lab</a:t>
            </a:r>
          </a:p>
          <a:p>
            <a:pPr lvl="1">
              <a:defRPr/>
            </a:pPr>
            <a:r>
              <a:rPr lang="en-US" sz="2800" dirty="0" smtClean="0"/>
              <a:t>‒ Title</a:t>
            </a:r>
            <a:r>
              <a:rPr lang="en-US" sz="2800" dirty="0"/>
              <a:t>: </a:t>
            </a:r>
            <a:r>
              <a:rPr lang="en-US" sz="2800" dirty="0" smtClean="0"/>
              <a:t>EMC </a:t>
            </a:r>
            <a:r>
              <a:rPr lang="en-US" sz="2800" dirty="0"/>
              <a:t>Testing: A Laboratory’s </a:t>
            </a:r>
            <a:r>
              <a:rPr lang="en-US" sz="2800" dirty="0" smtClean="0"/>
              <a:t>			Perspective</a:t>
            </a:r>
          </a:p>
          <a:p>
            <a:pPr lvl="1">
              <a:defRPr/>
            </a:pPr>
            <a:r>
              <a:rPr lang="en-US" sz="2200" dirty="0" smtClean="0"/>
              <a:t>‒ </a:t>
            </a:r>
            <a:r>
              <a:rPr lang="en-US" sz="1900" dirty="0" smtClean="0"/>
              <a:t>EMC magazine report:  </a:t>
            </a:r>
            <a:r>
              <a:rPr lang="en-US" sz="1900" dirty="0"/>
              <a:t>Volume 4, Quarter 2, page </a:t>
            </a:r>
            <a:r>
              <a:rPr lang="en-US" sz="1900" dirty="0" smtClean="0"/>
              <a:t>26</a:t>
            </a:r>
          </a:p>
          <a:p>
            <a:pPr>
              <a:defRPr/>
            </a:pPr>
            <a:r>
              <a:rPr lang="en-US" sz="3200" dirty="0" smtClean="0"/>
              <a:t>October 29, 2015</a:t>
            </a:r>
          </a:p>
          <a:p>
            <a:pPr lvl="1">
              <a:defRPr/>
            </a:pPr>
            <a:r>
              <a:rPr lang="en-US" sz="2600" dirty="0" smtClean="0"/>
              <a:t>‒ Speaker</a:t>
            </a:r>
            <a:r>
              <a:rPr lang="en-US" sz="2600" dirty="0"/>
              <a:t>: </a:t>
            </a:r>
            <a:r>
              <a:rPr lang="en-US" sz="2600" dirty="0" err="1"/>
              <a:t>Xiaoning</a:t>
            </a:r>
            <a:r>
              <a:rPr lang="en-US" sz="2600" dirty="0"/>
              <a:t> Ye</a:t>
            </a:r>
            <a:endParaRPr lang="en-US" sz="2600" dirty="0"/>
          </a:p>
          <a:p>
            <a:pPr lvl="2">
              <a:defRPr/>
            </a:pPr>
            <a:r>
              <a:rPr lang="en-US" sz="2100" dirty="0"/>
              <a:t>Principal Engineer at Intel </a:t>
            </a:r>
            <a:r>
              <a:rPr lang="en-US" sz="2100" dirty="0" smtClean="0"/>
              <a:t>Corporation</a:t>
            </a:r>
          </a:p>
          <a:p>
            <a:pPr lvl="2">
              <a:defRPr/>
            </a:pPr>
            <a:r>
              <a:rPr lang="en-US" sz="2100" dirty="0" smtClean="0"/>
              <a:t>IEEE-EMC Distinguished Lecturer</a:t>
            </a:r>
          </a:p>
          <a:p>
            <a:pPr lvl="1">
              <a:defRPr/>
            </a:pPr>
            <a:r>
              <a:rPr lang="en-US" sz="3000" dirty="0" smtClean="0"/>
              <a:t>‒ Title</a:t>
            </a:r>
            <a:r>
              <a:rPr lang="en-US" sz="3000" dirty="0"/>
              <a:t>:</a:t>
            </a:r>
            <a:r>
              <a:rPr lang="en-US" sz="2400" dirty="0"/>
              <a:t>  </a:t>
            </a:r>
            <a:r>
              <a:rPr lang="en-US" sz="2800" dirty="0"/>
              <a:t>Crosstalk management in high </a:t>
            </a:r>
            <a:r>
              <a:rPr lang="en-US" sz="2800" dirty="0" smtClean="0"/>
              <a:t>		speed </a:t>
            </a:r>
            <a:r>
              <a:rPr lang="en-US" sz="2800" dirty="0"/>
              <a:t>interconnect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972" y="129662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EMC Seminar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863358"/>
            <a:ext cx="5486400" cy="4308842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•</a:t>
            </a:r>
            <a:r>
              <a:rPr lang="en-US" sz="3700" dirty="0"/>
              <a:t>June 9, 2015</a:t>
            </a:r>
            <a:endParaRPr lang="en-US" sz="3700" dirty="0"/>
          </a:p>
          <a:p>
            <a:r>
              <a:rPr lang="en-US" sz="3600" dirty="0" smtClean="0"/>
              <a:t>•</a:t>
            </a:r>
            <a:r>
              <a:rPr lang="en-US" sz="3600" dirty="0"/>
              <a:t>Title: EMI Suppression Skills for Power </a:t>
            </a:r>
            <a:r>
              <a:rPr lang="en-US" sz="3600" dirty="0" smtClean="0"/>
              <a:t>			Electronic </a:t>
            </a:r>
            <a:r>
              <a:rPr lang="en-US" sz="3600" dirty="0"/>
              <a:t>System Design</a:t>
            </a:r>
          </a:p>
          <a:p>
            <a:r>
              <a:rPr lang="en-US" sz="3600" dirty="0" smtClean="0"/>
              <a:t>•Speaker</a:t>
            </a:r>
            <a:r>
              <a:rPr lang="en-US" sz="3600" dirty="0"/>
              <a:t>: Dr. </a:t>
            </a:r>
            <a:r>
              <a:rPr lang="en-US" sz="3600" dirty="0" err="1"/>
              <a:t>Shuo</a:t>
            </a:r>
            <a:r>
              <a:rPr lang="en-US" sz="3600" dirty="0"/>
              <a:t> Wang</a:t>
            </a:r>
          </a:p>
          <a:p>
            <a:pPr lvl="2"/>
            <a:r>
              <a:rPr lang="en-US" sz="3400" dirty="0"/>
              <a:t>Associate Professor University of Florida, </a:t>
            </a:r>
            <a:r>
              <a:rPr lang="en-US" sz="3400" dirty="0" smtClean="0"/>
              <a:t>Gainesville</a:t>
            </a:r>
          </a:p>
          <a:p>
            <a:r>
              <a:rPr lang="en-US" sz="4000" dirty="0" smtClean="0"/>
              <a:t>•One-day </a:t>
            </a:r>
            <a:r>
              <a:rPr lang="en-US" sz="4000" dirty="0"/>
              <a:t>seminar, 4 </a:t>
            </a:r>
            <a:r>
              <a:rPr lang="en-US" sz="4000" dirty="0" smtClean="0"/>
              <a:t>sessions</a:t>
            </a:r>
            <a:endParaRPr lang="en-US" sz="4200" dirty="0"/>
          </a:p>
          <a:p>
            <a:r>
              <a:rPr lang="en-US" sz="3600" dirty="0" smtClean="0"/>
              <a:t>•Over 85 </a:t>
            </a:r>
            <a:r>
              <a:rPr lang="en-US" sz="3600" dirty="0"/>
              <a:t>people attended</a:t>
            </a:r>
          </a:p>
          <a:p>
            <a:r>
              <a:rPr lang="en-US" sz="3600" dirty="0" smtClean="0"/>
              <a:t>•22 </a:t>
            </a:r>
            <a:r>
              <a:rPr lang="en-US" sz="3600" dirty="0"/>
              <a:t>exhibitors</a:t>
            </a:r>
          </a:p>
          <a:p>
            <a:r>
              <a:rPr lang="en-US" sz="3600" dirty="0" smtClean="0"/>
              <a:t>•Very </a:t>
            </a:r>
            <a:r>
              <a:rPr lang="en-US" sz="3600" dirty="0"/>
              <a:t>positive feedback from attendees and </a:t>
            </a:r>
            <a:r>
              <a:rPr lang="en-US" sz="3600" dirty="0" smtClean="0"/>
              <a:t>	exhibitors</a:t>
            </a:r>
            <a:endParaRPr lang="en-US" sz="3600" dirty="0"/>
          </a:p>
          <a:p>
            <a:r>
              <a:rPr lang="en-US" sz="3600" dirty="0" smtClean="0"/>
              <a:t>•</a:t>
            </a:r>
            <a:r>
              <a:rPr lang="en-US" sz="2900" dirty="0" smtClean="0"/>
              <a:t>EMC magazine report: Volume </a:t>
            </a:r>
            <a:r>
              <a:rPr lang="en-US" sz="2900" dirty="0"/>
              <a:t>4, Quarter </a:t>
            </a:r>
            <a:r>
              <a:rPr lang="en-US" sz="2900" dirty="0" smtClean="0"/>
              <a:t>3, page </a:t>
            </a:r>
            <a:r>
              <a:rPr lang="en-US" sz="29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355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Informing members about </a:t>
            </a:r>
            <a:r>
              <a:rPr lang="en-US" dirty="0" smtClean="0"/>
              <a:t>EMC </a:t>
            </a:r>
            <a:r>
              <a:rPr lang="en-US" dirty="0"/>
              <a:t>meetings and activities in Midwest</a:t>
            </a:r>
          </a:p>
          <a:p>
            <a:r>
              <a:rPr lang="en-US" dirty="0"/>
              <a:t>Publishing meeting reports in EMC Society magazine</a:t>
            </a:r>
          </a:p>
          <a:p>
            <a:r>
              <a:rPr lang="en-US" dirty="0"/>
              <a:t>Organizing one-day seminars </a:t>
            </a:r>
            <a:r>
              <a:rPr lang="en-US" dirty="0" smtClean="0"/>
              <a:t>on </a:t>
            </a: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week of June in last </a:t>
            </a:r>
            <a:r>
              <a:rPr lang="en-US" dirty="0" smtClean="0"/>
              <a:t>5 </a:t>
            </a:r>
            <a:r>
              <a:rPr lang="en-US" dirty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1_Office Theme</vt:lpstr>
      <vt:lpstr>2_Office Theme</vt:lpstr>
      <vt:lpstr>Custom Design</vt:lpstr>
      <vt:lpstr>Photo Editor Photo</vt:lpstr>
      <vt:lpstr>PowerPoint Presentation</vt:lpstr>
      <vt:lpstr>Rock River Valley Chapter </vt:lpstr>
      <vt:lpstr>Chapter Status</vt:lpstr>
      <vt:lpstr>Meetings</vt:lpstr>
      <vt:lpstr>EMC Seminar</vt:lpstr>
      <vt:lpstr>Best Practices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keywords>Non Technical</cp:keywords>
  <cp:lastModifiedBy>Jamal Shafii</cp:lastModifiedBy>
  <cp:revision>43</cp:revision>
  <dcterms:created xsi:type="dcterms:W3CDTF">2015-07-29T21:35:17Z</dcterms:created>
  <dcterms:modified xsi:type="dcterms:W3CDTF">2016-07-20T22:46:42Z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4b7eadbb-b0f0-4cb4-99fb-b38fb6ae59e6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